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60" r:id="rId2"/>
    <p:sldId id="256" r:id="rId3"/>
    <p:sldId id="258" r:id="rId4"/>
    <p:sldId id="292" r:id="rId5"/>
    <p:sldId id="257" r:id="rId6"/>
    <p:sldId id="293" r:id="rId7"/>
    <p:sldId id="303" r:id="rId8"/>
    <p:sldId id="304" r:id="rId9"/>
    <p:sldId id="305" r:id="rId10"/>
    <p:sldId id="295" r:id="rId11"/>
    <p:sldId id="306" r:id="rId12"/>
    <p:sldId id="294" r:id="rId13"/>
    <p:sldId id="307" r:id="rId14"/>
    <p:sldId id="296" r:id="rId15"/>
    <p:sldId id="308" r:id="rId16"/>
    <p:sldId id="297" r:id="rId17"/>
    <p:sldId id="309" r:id="rId18"/>
    <p:sldId id="316" r:id="rId19"/>
    <p:sldId id="298" r:id="rId20"/>
    <p:sldId id="310" r:id="rId21"/>
    <p:sldId id="299" r:id="rId22"/>
    <p:sldId id="311" r:id="rId23"/>
    <p:sldId id="312" r:id="rId24"/>
    <p:sldId id="301" r:id="rId25"/>
    <p:sldId id="313" r:id="rId26"/>
    <p:sldId id="314" r:id="rId27"/>
    <p:sldId id="300" r:id="rId28"/>
    <p:sldId id="302" r:id="rId29"/>
    <p:sldId id="315" r:id="rId30"/>
    <p:sldId id="317" r:id="rId31"/>
    <p:sldId id="318" r:id="rId32"/>
    <p:sldId id="289" r:id="rId33"/>
    <p:sldId id="290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64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898262D-E2EC-2D18-9A37-4A70BAF2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696E4C0D-93FA-D123-DF33-D15EC8CF45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55B56B4-3D5F-BBD8-F8E5-827CF178DC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571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B667748-1EC7-0FA2-AF37-ABB8ABD6E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FB27352-62F2-3FA2-B401-38384AD49E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64E7D4C-D7FD-E8AA-1E53-6F117BB64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355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5EC8DE2-F10B-0752-B4F6-97C72516E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B3428097-2CFF-9ED4-4D2D-529E3130BE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953B8746-A918-C670-0B77-609C85B910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510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5309B1F-82BA-B717-5CFA-733204043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FBBEB0D-9EF9-6350-A76C-07154327B2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C1ED5EA-75A7-4676-65DB-DD5D0DADA4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857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42A2AC6-04A0-2EBA-E205-3309D1EBD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646438A-26D8-8F87-F3DC-62086E5A9D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76462A4-1F89-990E-023D-F8782091AF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824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EAEE30C-89EA-E4A4-5493-4949967BC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A565AA0-3A4F-0DE6-839E-112E48F057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3A2448A-C14D-4808-AD3A-CEF7008CA5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107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6765B2D-426D-B281-98D8-CFED0AEBC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2D4C4C8-1C49-5EE8-532E-D7C6164632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B0E681D-A2CF-795B-A0B1-774142E785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7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D8018CB-8C3B-2272-8587-138BAA64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26B682A-C660-5726-0D10-03842BEFBD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4A2F0C4-BFB1-DA84-8689-4DA1355A0A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5588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613A9643-C896-6D9A-2CE4-C1CD1AF91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4BE53D5E-CC54-A5B7-C2BE-191E76FCAE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0AFD3B9-537D-04E6-B6D3-861EAD6128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391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C7F8821-EB31-2E82-F5E8-667347C20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E508C25-9D6D-B680-81B5-8579C13B4F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3883DD6-3A63-A365-21AF-9E0C24868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84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75FE0564-0186-3CF8-A884-852DE6858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78B192F-4499-B282-01BE-2541721677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93ED6942-1AB8-129B-7A8F-AC77D6DCE3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417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6E22B3D-166B-829C-933E-3F3692EE3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746F014-0AAA-3AC1-35FF-034863A672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C823FF2-DB04-CAAF-2A99-055F721713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5610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B2F133E-D0B3-54F5-FFD8-83E675703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6840D17-F568-4CA6-50C2-63D2A6CA94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30DC307-4ADA-3252-9D9D-22ADD9A154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51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FA02DCB-B03E-50C1-FA7D-FA764C319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D4601938-DE7F-4EB3-FA17-34D857428E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1FDD3DCB-EF6D-F4B2-4507-E5AB8EB4B9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979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0B14651-1780-A1E7-FB01-464F47719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DC2B4D27-FE69-1D6F-13FE-E03507A367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72379E8-AF2F-C822-0F0E-7DD3FB00E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2117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4E5222E-797B-C783-5BBE-A88931FAE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0CC8E7D-2792-6751-FAE1-B1A0D9FB0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11F28B5E-ACBC-36F5-CF23-2475259A7D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903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F9C4AC0-8EE7-F02F-1D1C-7E285771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E63C8E1-25C0-E893-E8B5-11B57B5705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EC636608-21A2-49B2-ABAA-7E1CC256F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9760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75932F0-A18E-B684-B03F-2E23A951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4AEFB6E2-888E-7176-8E92-93A2DD8FA0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F8CB59E-C584-AD96-5671-8A2E87D153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3637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308191F-C430-28B4-9873-178DFFFED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98872A4-9027-1155-D08E-82A24208A4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A1B36FE-B38C-A13E-90BA-52B7D33704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241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81F7BA3-17E6-BF73-9DF4-6C0CA97E0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003DCCF-106D-7B33-D7FE-F9037BEEA2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CEF4586-C451-1CDC-E44B-0078FACF23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553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F79D648B-6D16-2B88-F7BF-BA68EC9F3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CE073C5-B7B3-B3E6-0B98-83890149C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501E027-DA2D-93E1-E1F8-BAA787FE6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231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92EFF9A-4A7D-3EB6-B32B-995AEAE1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EC0BFA8-5215-948B-281B-F7D3D32ED1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35E6E96-D337-BD6B-F8E9-B6B4ED4EFA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135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BB2D38F-A00A-878C-2987-8E36878ED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0A1E4B5B-271B-6A5B-0C70-67DA630F2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ED79DD5-41DF-C21F-FC01-75918183CC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2180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511A200-1000-4DB1-10F2-58FA74B7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705E895-E31A-FFBE-C181-C2B8B1BB9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E7AFBD5C-926B-9BC9-DDA7-7731B2014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14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7FD5CE1-0BC0-DFCA-ECFA-44F5E694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8C88842-8A58-248E-1B4F-15D4752EB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00CD78D4-2F2F-26E6-CDD4-D950416DA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17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DE90A08-BA48-C6B2-9424-8E40793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3E0FB7A-D8BA-099F-C35C-F0571CF20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A37A2F2-5101-0F5D-9118-EF70881540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21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1B18330-316F-52E7-4E18-3C7880558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3025DFA-D51B-6354-CB45-9DFA3CB64C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E068A75-8AFF-C015-7D98-33E436BBD3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13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FDF007AE-EA93-3B44-3561-FDCAE09B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841A816-2E08-665E-2990-2301EF3034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E3E50BE2-6194-EFF1-B4B8-81ABECB2F4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F7E3A78-E75B-30B6-BD06-54264F8C4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157C213-B9B1-D72A-E83F-E5EC5A72C2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F7AA4BB-B85D-CCFB-3BDB-E45110D91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57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E96D6B1-F753-5364-9E29-49E892C4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4740EEE-75EE-83E1-0D46-FA71470D18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EA57A9E-5130-C164-936E-22C934CA2C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06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radardatransparencia.atricon.org.b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rvicos.tce.pr.gov.br/servicos/srv_ExibirRelatorios.aspx?t=3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C1A767E-3291-C71F-678F-2447D7A4B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EE95F2E-E9F3-56BC-EFA1-A91581A535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F2B8E08-C736-541C-8209-4F291FB3FEFE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2. Gestão de Restos a Pagar e a Conformidade com a LRF</a:t>
            </a:r>
          </a:p>
          <a:p>
            <a:pPr algn="just"/>
            <a:r>
              <a:rPr lang="pt-BR" sz="2200" dirty="0"/>
              <a:t>A gestão de Restos a Pagar (RAP) é o termômetro da responsabilidade fiscal. </a:t>
            </a:r>
          </a:p>
          <a:p>
            <a:pPr algn="just"/>
            <a:r>
              <a:rPr lang="pt-BR" sz="2200" dirty="0"/>
              <a:t>A conformidade exige que todo RAP inscrito tenha lastro financeiro (disponibilidade de caixa por fonte de recurso), regra de ouro do art. 42 e art. 55 da LRF. </a:t>
            </a:r>
          </a:p>
          <a:p>
            <a:pPr algn="just"/>
            <a:r>
              <a:rPr lang="pt-BR" sz="2200" dirty="0"/>
              <a:t>O erro mais grave é a inscrição indevida de RAP Não Processados (RPNP) sem execução comprovada do objeto, simulando equilíbrio fiscal.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2EB6C39-C4CC-3053-9144-C85FB24EDDC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3333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47BFB9E-53DD-66D6-9866-29903356A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85971AF-97C6-2B37-EDA7-8D89B0E3B44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FB4B5841-010E-1DA9-E0AA-DC7BF7B9C8A3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2. Gestão de Restos a Pagar e a Conformidade com a LRF</a:t>
            </a:r>
          </a:p>
          <a:p>
            <a:pPr algn="just"/>
            <a:r>
              <a:rPr lang="pt-BR" sz="2200" dirty="0"/>
              <a:t>No último ano de mandato (maio a dezembro), a análise é fonte a fonte: um superávit na Fonte (Recursos Ordinários) não compensa déficit na Fonte Vinculada, pois fontes não se compensam. </a:t>
            </a:r>
          </a:p>
          <a:p>
            <a:pPr algn="just"/>
            <a:r>
              <a:rPr lang="pt-BR" sz="2100" dirty="0">
                <a:highlight>
                  <a:srgbClr val="FFFF00"/>
                </a:highlight>
              </a:rPr>
              <a:t>Observar a INSTRUÇÃO NORMATIVA Nº 186/2024 TCE-PR</a:t>
            </a:r>
          </a:p>
          <a:p>
            <a:pPr algn="just"/>
            <a:r>
              <a:rPr lang="pt-BR" sz="2200" dirty="0"/>
              <a:t>Outro ponto crítico é o cancelamento de RAP de fonte vinculada: o superávit resultante não perde a vinculação e deve ser reprogramado para a mesma finalidade no exercício seguinte, sob pena de desvio. Manter RPNP genéricos e "crônicos" por meses sem baixa é prática que distorce o Balanço Patrimonial e gera ressalva grave, evoluindo para irregularidade se dolosa.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08A541E-755C-B22B-4E17-CE8C955DF13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4975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67879FB-A7DD-A33A-7BEA-6D7EEC083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CDCADDD-67BE-1AD7-FFA0-79B644D1CA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224FB0F-87E1-EA25-7A47-968B34E75B65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3. Disponibilidade de Caixa e "Recursos Vinculados"</a:t>
            </a:r>
          </a:p>
          <a:p>
            <a:pPr algn="just"/>
            <a:r>
              <a:rPr lang="pt-BR" sz="2200" dirty="0"/>
              <a:t>O princípio basilar, extraído do art. 8º, parágrafo único da LRF, é que recursos vinculados são "gavetas" independentes: o superávit financeiro de uma fonte não pode cobrir déficit de outra. </a:t>
            </a:r>
          </a:p>
          <a:p>
            <a:pPr algn="just"/>
            <a:r>
              <a:rPr lang="pt-BR" sz="2000" dirty="0"/>
              <a:t>A disponibilidade de caixa deve ser evidenciada de forma segregada (art. 50, I da LRF). </a:t>
            </a:r>
            <a:r>
              <a:rPr lang="pt-BR" sz="1800" dirty="0">
                <a:highlight>
                  <a:srgbClr val="FFFF00"/>
                </a:highlight>
              </a:rPr>
              <a:t>INSTRUÇÃO NORMATIVA Nº 186/2024 TCE-PR</a:t>
            </a:r>
          </a:p>
          <a:p>
            <a:pPr algn="just"/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CB96A673-1AE7-4934-353E-33FDFDFB583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D05BA5-1F34-0925-07C5-2D75EF400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43" y="2358189"/>
            <a:ext cx="8819914" cy="1705552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6B89CDE9-E7F4-8D6F-D037-EA0EF6968848}"/>
              </a:ext>
            </a:extLst>
          </p:cNvPr>
          <p:cNvCxnSpPr/>
          <p:nvPr/>
        </p:nvCxnSpPr>
        <p:spPr>
          <a:xfrm flipH="1">
            <a:off x="924025" y="2723949"/>
            <a:ext cx="4870383" cy="6448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9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5FBF69D-C73F-E52A-70C3-F81BFBFCA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5517A65-E677-89B6-3C8C-1C63D0DBC76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8EFCBA9-B2F7-1BA9-4D51-389600808620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3. Disponibilidade de Caixa e "Recursos Vinculados"</a:t>
            </a:r>
          </a:p>
          <a:p>
            <a:pPr algn="just"/>
            <a:r>
              <a:rPr lang="pt-BR" sz="2200" dirty="0"/>
              <a:t>Recursos de alienação de bens (art. 44 da LRF) só podem custear despesas de capital; seu uso em folha de pagamento é vício insanável. </a:t>
            </a:r>
          </a:p>
          <a:p>
            <a:pPr algn="just"/>
            <a:r>
              <a:rPr lang="pt-BR" sz="2200" dirty="0"/>
              <a:t>Os royalties do petróleo não podem financiar quadro permanente de pessoal. </a:t>
            </a:r>
            <a:r>
              <a:rPr lang="pt-BR" sz="1600" dirty="0">
                <a:highlight>
                  <a:srgbClr val="FFFF00"/>
                </a:highlight>
              </a:rPr>
              <a:t>(Lei Federal 7990/1989)</a:t>
            </a:r>
            <a:endParaRPr lang="pt-BR" sz="2200" dirty="0">
              <a:highlight>
                <a:srgbClr val="FFFF00"/>
              </a:highlight>
            </a:endParaRPr>
          </a:p>
          <a:p>
            <a:pPr algn="just"/>
            <a:r>
              <a:rPr lang="pt-BR" sz="2200" dirty="0"/>
              <a:t>A "maquiagem" mais detectada é a transferência-ponte entre contas vinculadas e a conta </a:t>
            </a:r>
            <a:r>
              <a:rPr lang="pt-BR" sz="2200" dirty="0">
                <a:highlight>
                  <a:srgbClr val="FFFF00"/>
                </a:highlight>
              </a:rPr>
              <a:t>LIVRE</a:t>
            </a:r>
            <a:r>
              <a:rPr lang="pt-BR" sz="2200" dirty="0"/>
              <a:t>, sem devolução tempestiva, tratada como empréstimo proibido. </a:t>
            </a:r>
          </a:p>
          <a:p>
            <a:pPr algn="just"/>
            <a:r>
              <a:rPr lang="pt-BR" sz="2200" dirty="0"/>
              <a:t>A regra de ouro é inequívoca: superávit vinculado é recurso carimbado que não perde o carimbo na virada do ano.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5ABF2AC-1FB0-80A9-CD50-F4C74B216F3C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7049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DEA40D9-9681-AD2E-982E-1A81FC4CB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87E2F2F-2999-8E10-1BD7-8C8338FA0C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EDAF10FD-AE4C-0C73-548F-CBD799A07666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100" b="1" dirty="0"/>
              <a:t>4. Conciliação Bancária: Erros Frequentes que Geram Ressalvas</a:t>
            </a:r>
          </a:p>
          <a:p>
            <a:pPr algn="just"/>
            <a:r>
              <a:rPr lang="pt-BR" sz="2200" dirty="0"/>
              <a:t>A conciliação bancária é a prova da fidedignidade do Balanço Patrimonial. </a:t>
            </a:r>
          </a:p>
          <a:p>
            <a:pPr algn="just"/>
            <a:r>
              <a:rPr lang="pt-BR" sz="2200" dirty="0"/>
              <a:t>O erro mais grave e primário é a ausência total da conciliação, que inviabiliza a auditoria e constitui irregularidade autônoma. </a:t>
            </a:r>
          </a:p>
          <a:p>
            <a:pPr algn="just"/>
            <a:r>
              <a:rPr lang="pt-BR" sz="2200" dirty="0"/>
              <a:t>Segue-se a </a:t>
            </a:r>
            <a:r>
              <a:rPr lang="pt-BR" sz="2200" dirty="0">
                <a:highlight>
                  <a:srgbClr val="FFFF00"/>
                </a:highlight>
              </a:rPr>
              <a:t>"conciliação faz de conta"</a:t>
            </a:r>
            <a:r>
              <a:rPr lang="pt-BR" sz="2200" dirty="0"/>
              <a:t>, que reproduz o saldo do razão contábil </a:t>
            </a:r>
            <a:r>
              <a:rPr lang="pt-BR" sz="2200" dirty="0">
                <a:solidFill>
                  <a:srgbClr val="FF0000"/>
                </a:solidFill>
              </a:rPr>
              <a:t>sem confrontá-lo com o extrato bancário</a:t>
            </a:r>
            <a:r>
              <a:rPr lang="pt-BR" sz="2200" dirty="0"/>
              <a:t>, não demonstrando as pendências, o que equivale à ausência.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9BFE9F1-F2B3-5C62-A557-F6A3AC85094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9667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CD5231F-BD47-A1D0-765B-871BF0717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2B6AE9AE-0996-BA92-4DBD-64928E9183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6B100AE8-B449-8F3A-31A5-48BBE9B58944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100" b="1" dirty="0"/>
              <a:t>4. Conciliação Bancária: Erros Frequentes que Geram Ressalvas</a:t>
            </a:r>
          </a:p>
          <a:p>
            <a:pPr algn="just"/>
            <a:r>
              <a:rPr lang="pt-BR" sz="2200" dirty="0"/>
              <a:t>Itens pendentes genéricos (ex: "outras pendências – R$ 150.000" não compensados há mais de 180 dias) são fortes indícios de descontrole e podem ocultar desfalque, gerando ressalva e determinação de baixa. </a:t>
            </a:r>
          </a:p>
          <a:p>
            <a:pPr algn="just"/>
            <a:r>
              <a:rPr lang="pt-BR" sz="2200" dirty="0"/>
              <a:t>Em contas vinculadas, o erro técnico é não "amarrar" o saldo da conta movimento + aplicação financeira com o razão da fonte de recurso, distorcendo o cálculo da disponibilidade líquida para o art. 42 da LRF.</a:t>
            </a:r>
          </a:p>
          <a:p>
            <a:pPr algn="just"/>
            <a:r>
              <a:rPr lang="pt-BR" sz="2100" dirty="0"/>
              <a:t>Créditos no extrato não contabilizados e débitos de tarifas ignorados completam o rol de falhas que impedem a certificação do saldo contábil.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C3F5C75-E3AD-33D3-0720-5B9DEE2FD70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9445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78E1F4D-A9BB-CD75-2D4E-0188F0F5F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4D4CEC9-963D-A41B-DF28-903D024009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EBFE8AA3-A1F0-17F9-89DF-A49A3937248C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5. Transparência Ativa e o Portal da Transparência</a:t>
            </a:r>
          </a:p>
          <a:p>
            <a:pPr algn="just"/>
            <a:r>
              <a:rPr lang="pt-BR" sz="2200" dirty="0"/>
              <a:t>A transparência ativa é um pilar do controle social e sua violação é tratada com severidade crescente. </a:t>
            </a:r>
          </a:p>
          <a:p>
            <a:pPr algn="just"/>
            <a:r>
              <a:rPr lang="pt-BR" sz="2200" dirty="0"/>
              <a:t>O marco legal é um tripé: LRF (art. 48), Lei Complementar 131/2009 e Lei de Acesso à Informação (Lei 12.527/2011). </a:t>
            </a:r>
          </a:p>
          <a:p>
            <a:pPr algn="just"/>
            <a:r>
              <a:rPr lang="pt-BR" sz="2200" dirty="0"/>
              <a:t>Um portal inexistente ou totalmente inoperante é vício que, por si só, fundamenta a rejeição das contas por obstrução ao controle externo e social.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6ED25F6-3210-1F2F-6D04-B45ABE23743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9547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DCDCC50-A448-E465-5978-D169AD229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54F01B9-4CED-DE80-7772-3220EB68E6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C63CA52-DF40-FACA-0BB7-4B9B8D4461CA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5. Transparência Ativa e o Portal da Transparência</a:t>
            </a:r>
          </a:p>
          <a:p>
            <a:pPr algn="just"/>
            <a:r>
              <a:rPr lang="pt-BR" sz="2200" dirty="0"/>
              <a:t>Portais com informações genéricas, que não divulgam o nome do favorecido, o procedimento licitatório ou a descrição detalhada do bem/serviço, são considerados "vitrine" e geram ressalva e multa. </a:t>
            </a:r>
          </a:p>
          <a:p>
            <a:pPr algn="just"/>
            <a:r>
              <a:rPr lang="pt-BR" sz="2200" dirty="0"/>
              <a:t>A ausência de divulgação nominal da remuneração bruta dos servidores é descumprimento doloso da LAI (STF, Tema 483). Ferramenta de pesquisa inoperante, dados em formato de imagem (PDF escaneado) e ausência de e-SIC funcional completam o quadro de opacidade punível com ressalva, multa e, em casos extremos de má-fé, rejeição.</a:t>
            </a:r>
          </a:p>
          <a:p>
            <a:pPr algn="just"/>
            <a:endParaRPr lang="pt-BR" sz="22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30274B3-D3D6-2198-29C2-6D86F63D03C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5175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3138389-78F6-AB59-E7D3-96746D3E2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F0D27AF1-21B5-17C5-4B3B-A19E83EAD3E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20B860B-21FC-3830-6AE4-FEC89E9CF9CA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5. Transparência Ativa e o Portal da Transparência</a:t>
            </a:r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  <a:p>
            <a:pPr algn="just"/>
            <a:endParaRPr lang="pt-BR" sz="2200" b="1" dirty="0"/>
          </a:p>
          <a:p>
            <a:pPr algn="just"/>
            <a:endParaRPr lang="pt-BR" sz="1050" b="1" dirty="0">
              <a:hlinkClick r:id="rId4"/>
            </a:endParaRPr>
          </a:p>
          <a:p>
            <a:pPr algn="just"/>
            <a:r>
              <a:rPr lang="pt-BR" sz="1800" b="1" dirty="0">
                <a:hlinkClick r:id="rId4"/>
              </a:rPr>
              <a:t>https://radardatransparencia.atricon.org.br/</a:t>
            </a:r>
            <a:endParaRPr lang="pt-BR" sz="1800" b="1" dirty="0"/>
          </a:p>
          <a:p>
            <a:pPr algn="just"/>
            <a:endParaRPr lang="pt-BR" sz="1800" b="1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32B6B50-FE36-C7F4-53EB-9435D2D21BAE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B83A47-68F0-3CDC-BFC1-D1781FF3A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43" y="767406"/>
            <a:ext cx="8712449" cy="30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2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606F630-DBF2-7CBB-4A88-BB542F4B3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D04CBDC-5E0A-480D-1FEE-A4D6612939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3168101-6666-C20C-27FA-7C649B880C16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6. Acompanhamento de Índices em Tempo Real</a:t>
            </a:r>
          </a:p>
          <a:p>
            <a:pPr algn="just"/>
            <a:r>
              <a:rPr lang="pt-BR" sz="2200" dirty="0"/>
              <a:t>O monitoramento em tempo real transformou o controle externo de retrospectivo para concomitante e preditivo. </a:t>
            </a:r>
          </a:p>
          <a:p>
            <a:pPr algn="just"/>
            <a:r>
              <a:rPr lang="pt-BR" sz="2200" dirty="0"/>
              <a:t>O TCE-PR utiliza o sistema SIM-AM e o TCE-SC o e-Sfinge para receber dados mensais e gerar alertas automáticos sobre o cumprimento de limites. </a:t>
            </a:r>
          </a:p>
          <a:p>
            <a:pPr algn="just"/>
            <a:r>
              <a:rPr lang="pt-BR" sz="2200" dirty="0"/>
              <a:t>O gestor que ignora esses alertas assume o risco da irregularidade. Um alerta do sistema indicando que o índice de MDE está abaixo da curva de cumprimento no 4º bimestre, sem que o gestor tome providências, transforma a omissão em negligência grave, afastando a alegação de "</a:t>
            </a:r>
            <a:r>
              <a:rPr lang="pt-BR" sz="2200" dirty="0">
                <a:highlight>
                  <a:srgbClr val="FFFF00"/>
                </a:highlight>
              </a:rPr>
              <a:t>ERRO JUSTIFICÁVEL</a:t>
            </a:r>
            <a:r>
              <a:rPr lang="pt-BR" sz="2200" dirty="0"/>
              <a:t>"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F964209-12E4-71AC-8FEA-44183A982015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1015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b="1" dirty="0">
                <a:solidFill>
                  <a:srgbClr val="00B0F0"/>
                </a:solidFill>
              </a:rPr>
              <a:t>A Nova Era da Tesouraria e Contabilidade Municipal</a:t>
            </a:r>
            <a:endParaRPr lang="pt-BR" sz="2000" dirty="0">
              <a:solidFill>
                <a:srgbClr val="00B0F0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Com Apoio da IA</a:t>
            </a:r>
            <a:endParaRPr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729EFB3-D5C5-2039-D8D5-F80BBBBCE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5C32927-FFE8-C3B7-3299-697E5CC74A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6E53A5C-8D02-7559-8948-1362B084D5C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6. Acompanhamento de Índices em Tempo Real</a:t>
            </a:r>
          </a:p>
          <a:p>
            <a:pPr algn="just"/>
            <a:r>
              <a:rPr lang="pt-BR" sz="2200" dirty="0"/>
              <a:t>Ao atingir 90%, 95% do limite de gastos com pessoal (48,6%, 51,3% da RCL), as vedações do art. 22 da LRF se aplicam automaticamente; objetivando tomada de decisão pelo gestor mesmo antes dos 100%. Para não descumprir a norma.</a:t>
            </a:r>
          </a:p>
          <a:p>
            <a:pPr algn="just"/>
            <a:r>
              <a:rPr lang="pt-BR" sz="2200" dirty="0"/>
              <a:t>A frustração de receita sinalizada pelo sistema sem o correspondente decreto de contingenciamento (art. 9º LRF) é um dos achados mais evidenciados. </a:t>
            </a:r>
          </a:p>
          <a:p>
            <a:pPr algn="just"/>
            <a:r>
              <a:rPr lang="pt-BR" sz="2200" dirty="0"/>
              <a:t>O próprio controle interno municipal deve replicar esse monitoramento e alertar formalmente o Prefeito, sob pena de ser considerado corresponsável pela falha.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3A45B6E-2E38-9547-5FE6-017560DF9D4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1523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91913F3-908A-8706-78D4-B6B9C6188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0AB27A7-750F-9666-1399-5CA59F3970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FD3E3633-0E39-D385-0868-C41A96B4D01C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7. Defesa em Processos de Contas: Prazos e Argumentos Técnicos</a:t>
            </a:r>
          </a:p>
          <a:p>
            <a:pPr algn="just"/>
            <a:r>
              <a:rPr lang="pt-BR" sz="2200" dirty="0"/>
              <a:t>A defesa eficaz é uma peça de engenharia contábil e jurídica, não de retórica política. </a:t>
            </a:r>
          </a:p>
          <a:p>
            <a:pPr algn="just"/>
            <a:r>
              <a:rPr lang="pt-BR" sz="2200" dirty="0"/>
              <a:t>Perder o prazo leva à revelia e presunção de veracidade dos fatos. </a:t>
            </a:r>
            <a:r>
              <a:rPr lang="pt-BR" sz="2200" b="1" dirty="0"/>
              <a:t>Argumentos que funcionam: </a:t>
            </a:r>
          </a:p>
          <a:p>
            <a:pPr algn="just"/>
            <a:r>
              <a:rPr lang="pt-BR" sz="2200" dirty="0"/>
              <a:t>(a) comprovação de erro material na classificação contábil, juntando empenho, liquidação e contrato que provam a legitimidade da despesa; </a:t>
            </a:r>
          </a:p>
          <a:p>
            <a:pPr algn="just"/>
            <a:r>
              <a:rPr lang="pt-BR" sz="2200" dirty="0"/>
              <a:t>(b) demonstração de adoção tempestiva de medidas legais, como o decreto de limitação de empenho devidamente cumprido;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257ADA9-7677-AE5A-C326-99EAE216E40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9573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6879410-559A-A212-3020-94908159E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A4810C8-2BC5-B50F-909F-287996A689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4939F57-33DA-730C-DD01-07351E1905B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7. Defesa em Processos de Contas: Prazos e Argumentos Técnicos</a:t>
            </a:r>
          </a:p>
          <a:p>
            <a:pPr algn="just"/>
            <a:r>
              <a:rPr lang="pt-BR" sz="2200" dirty="0"/>
              <a:t>(c) existência de decisão judicial específica que obrigou o ato (inexigibilidade de conduta diversa). </a:t>
            </a:r>
          </a:p>
          <a:p>
            <a:pPr algn="just"/>
            <a:r>
              <a:rPr lang="pt-BR" sz="2200" b="1" dirty="0"/>
              <a:t>Argumentos que nunca funcionam: </a:t>
            </a:r>
          </a:p>
          <a:p>
            <a:pPr algn="just"/>
            <a:r>
              <a:rPr lang="pt-BR" sz="2200" dirty="0"/>
              <a:t>(a) alegar que "o contador errou" (intransmissibilidade de competências); </a:t>
            </a:r>
          </a:p>
          <a:p>
            <a:pPr algn="just"/>
            <a:r>
              <a:rPr lang="pt-BR" sz="2200" dirty="0"/>
              <a:t>(b) que "herdou o problema" da gestão passada (dever de auditoria de transição); </a:t>
            </a:r>
          </a:p>
          <a:p>
            <a:pPr algn="just"/>
            <a:r>
              <a:rPr lang="pt-BR" sz="2200" dirty="0"/>
              <a:t>(c) que "todos fazem assim" (legalidade estrita); ou </a:t>
            </a:r>
          </a:p>
          <a:p>
            <a:pPr algn="just"/>
            <a:r>
              <a:rPr lang="pt-BR" sz="2200" dirty="0"/>
              <a:t>(d) que o valor é "irrisório" para índices constitucionais, onde não há margem de tolerância.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3020D73-A66B-1B83-2403-E9C53E94208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46149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754DDA5-87A6-7C72-E1B6-65DDA3F9C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4FDE390-593A-0D18-F7E6-1D0C59BB1D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88277CC-E985-DEDB-9BEC-CD209A715C42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7. Defesa em Processos de Contas: Prazos e Argumentos Técnicos</a:t>
            </a:r>
          </a:p>
          <a:p>
            <a:pPr algn="just"/>
            <a:r>
              <a:rPr lang="pt-BR" sz="2200" dirty="0"/>
              <a:t>A estratégia deve ser faseada: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defesa pré-processual (correção antes da citação),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defesa inicial (contestação documental ponto a ponto) 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alegações finais (refutação da lógica da instrução técnica).</a:t>
            </a:r>
          </a:p>
          <a:p>
            <a:pPr algn="just"/>
            <a:r>
              <a:rPr lang="pt-BR" sz="2200" dirty="0"/>
              <a:t> 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E58832D-AE16-05AC-0D26-57110A94A29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79432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44040B2-3F50-A3F5-9EAB-207521707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24C235D-B9F0-00CC-23A6-149569FEBB9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23A4BF1-8CA2-3D86-1ED2-1BEF8FFDC84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800" b="1" dirty="0"/>
              <a:t>8. Dica de IA: Análise Preditiva de Inconsistências Antes do Envio de Dados</a:t>
            </a:r>
          </a:p>
          <a:p>
            <a:pPr algn="just"/>
            <a:r>
              <a:rPr lang="pt-BR" sz="2200" dirty="0"/>
              <a:t>A IA aplicada à análise preditiva migra o controle de reativo para preventivo, permitindo ao município "rodar" internamente os mesmos testes lógicos que o TCE fará no futuro. </a:t>
            </a:r>
          </a:p>
          <a:p>
            <a:pPr algn="just"/>
            <a:r>
              <a:rPr lang="pt-BR" sz="2200" dirty="0"/>
              <a:t>A técnica consiste em treinar modelos de Machine Learning com as Instruções Técnicas e Acórdãos históricos dos tribunais para identificar padrões de irregularidade.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96BBC2B-CAA4-313F-635D-D3E3491BCE08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21996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7DED722-F7D5-6097-EEA7-356343BCE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BB2DC4E7-76A5-002C-2363-3C2AECAEB22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97D9D25-98A4-FEB6-31F7-2F73624ED333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800" b="1" dirty="0"/>
              <a:t>8. Dica de IA: Análise Preditiva de Inconsistências Antes do Envio de Dados</a:t>
            </a:r>
          </a:p>
          <a:p>
            <a:pPr algn="just"/>
            <a:r>
              <a:rPr lang="pt-BR" sz="2200" dirty="0"/>
              <a:t>Por exemplo, um script pode cruzar a base de empenhos do último quadrimestre com o saldo financeiro por fonte, emitindo alerta de potencial descumprimento do art. 42 da LRF já em outubro. </a:t>
            </a:r>
          </a:p>
          <a:p>
            <a:pPr algn="just"/>
            <a:r>
              <a:rPr lang="pt-BR" sz="2200" dirty="0"/>
              <a:t>Da mesma forma, modelos de Processamento de Linguagem Natural (PLN) podem "ler" decretos de abertura de crédito publicados em Diário Oficial e verificar se a fonte de recurso citada possui saldo suficiente, antecipando a glosa por fonte. </a:t>
            </a:r>
          </a:p>
          <a:p>
            <a:pPr algn="just"/>
            <a:r>
              <a:rPr lang="pt-BR" sz="2200" dirty="0"/>
              <a:t>Um prompt de validação pode classificar cada empenho de MDE e Saúde como "Elegível/Inelegível" com base na jurisprudência, antes do fechamento mensal.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9BC8FFD-409F-52A5-F0E1-A495598C62A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03222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2CAE6D0-F8B7-73B3-317E-AFB56FA05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8C7E4C0-09C8-D59F-CB0A-C9251CB4A3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9DF5FB5-E772-0399-879D-9C167ADE2D6B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800" b="1" dirty="0"/>
              <a:t>8. Dica de IA: Análise Preditiva de Inconsistências Antes do Envio de Dados</a:t>
            </a:r>
          </a:p>
          <a:p>
            <a:pPr algn="just"/>
            <a:r>
              <a:rPr lang="pt-BR" sz="2200" dirty="0"/>
              <a:t>O investimento em um "robô de consistência" interno é a materialização do dever constitucional de controle interno e a forma mais eficaz de transformar irregularidades potenciais em meras correções tempestivas.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4CAFFB9-AD76-8D50-458D-B425AB66A00B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76128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99AB03C-40A1-2FBE-F1D3-DB0260F9F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6BBD185-F49D-C500-3DCF-231C5F2EA0E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56B11AE-B86A-DFAD-F9D0-1372A46CF882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900" b="1" dirty="0"/>
              <a:t>9. Dica de IA: Ferramentas que Resumem Acórdãos e Decisões do TCE</a:t>
            </a:r>
          </a:p>
          <a:p>
            <a:pPr algn="just"/>
            <a:r>
              <a:rPr lang="pt-BR" sz="2200" dirty="0"/>
              <a:t>Ferramentas de IA generativa (ChatGPT, Claude, Gemini) são "gabinetes digitais" que extraem a </a:t>
            </a:r>
            <a:r>
              <a:rPr lang="pt-BR" sz="2200" dirty="0">
                <a:highlight>
                  <a:srgbClr val="FFFF00"/>
                </a:highlight>
              </a:rPr>
              <a:t>razão de decidir</a:t>
            </a:r>
            <a:r>
              <a:rPr lang="pt-BR" sz="2200" dirty="0"/>
              <a:t> extensos em minutos. </a:t>
            </a:r>
          </a:p>
          <a:p>
            <a:pPr algn="just"/>
            <a:r>
              <a:rPr lang="pt-BR" sz="2200" dirty="0"/>
              <a:t>O uso eficaz depende de prompts estruturados por um especialista.</a:t>
            </a:r>
          </a:p>
          <a:p>
            <a:pPr algn="just"/>
            <a:r>
              <a:rPr lang="pt-BR" sz="2200" dirty="0"/>
              <a:t>Um prompt de "Resumidor de Acórdão" deve comandar a IA a gerar: tema central, tese jurídica firmada (em até 3 parágrafos), fatos determinantes, decisão final, precedentes citados e uma nota de alerta para o gestor. 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7EE98B5-28AD-829C-9E43-2D42E63998F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87700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10E63A7-217C-597C-4366-12E829E9D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12976158-5296-D1AE-9A33-FB13850C4E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D2FA38D-16D5-1058-8C61-7712904DA2B4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900" b="1" dirty="0"/>
              <a:t>9. Dica de IA: Ferramentas que Resumem Acórdãos e Decisões do TCE</a:t>
            </a:r>
          </a:p>
          <a:p>
            <a:pPr algn="just"/>
            <a:r>
              <a:rPr lang="pt-BR" sz="2200" dirty="0"/>
              <a:t>Por exemplo, ao processar o Acórdão a IA sumariza que o déficit orçamentário sem comprovação de contingenciamento é irregularidade insanável. </a:t>
            </a:r>
          </a:p>
          <a:p>
            <a:pPr algn="just"/>
            <a:r>
              <a:rPr lang="pt-BR" sz="2200" dirty="0"/>
              <a:t>Outra aplicação é o "Comparador de Jurisprudência", que identifica o distinguishing (fato distintivo) entre dois acórdãos aparentemente conflitantes, evitando citações equivocadas.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3028616-AF7F-69B5-17CB-6D3B5FDE219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12608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B28F5B8-6B3D-F0B3-2274-628BFD30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65DF1EF-6C12-097F-1A0A-8F41CA6DAC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055520B-9D3A-D287-3A8D-BE267B021996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900" b="1" dirty="0"/>
              <a:t>9. Dica de IA: Ferramentas que Resumem Acórdãos e Decisões do TCE</a:t>
            </a:r>
          </a:p>
          <a:p>
            <a:pPr algn="just"/>
            <a:r>
              <a:rPr lang="pt-BR" sz="2200" dirty="0"/>
              <a:t>O fluxo mais avançado é o "Monitor de Jurisprudência", onde um script coleta diariamente novos acórdãos do Diário Eletrônico e a IA filtra apenas aqueles sobre temas sensíveis (</a:t>
            </a:r>
            <a:r>
              <a:rPr lang="pt-BR" sz="2200" dirty="0">
                <a:highlight>
                  <a:srgbClr val="FFFF00"/>
                </a:highlight>
              </a:rPr>
              <a:t>definir</a:t>
            </a:r>
            <a:r>
              <a:rPr lang="pt-BR" sz="2200" dirty="0"/>
              <a:t>), emitindo alertas matinais com o resumo e a regra prática. </a:t>
            </a:r>
          </a:p>
          <a:p>
            <a:pPr algn="just"/>
            <a:r>
              <a:rPr lang="pt-BR" sz="2200" dirty="0"/>
              <a:t>A excelência profissional reside em saber perguntar à jurisprudência com precisão cirúrgica.</a:t>
            </a:r>
          </a:p>
          <a:p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BBD4F5A-CEAE-3E80-BEE1-D7A4182CBCA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2598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F1CA1170-8CB7-ACB2-2929-C3FF5E81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E4124EC6-4CBA-F6FF-E663-5E65AA07A0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7300B0FE-9D7B-A551-E1AB-4914534188C3}"/>
              </a:ext>
            </a:extLst>
          </p:cNvPr>
          <p:cNvSpPr txBox="1"/>
          <p:nvPr/>
        </p:nvSpPr>
        <p:spPr>
          <a:xfrm>
            <a:off x="1135650" y="2105715"/>
            <a:ext cx="6872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Apontamentos Críticos e Jurisprudência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6A4EBDD-D6CA-C78F-6690-7B9B9557581E}"/>
              </a:ext>
            </a:extLst>
          </p:cNvPr>
          <p:cNvSpPr txBox="1"/>
          <p:nvPr/>
        </p:nvSpPr>
        <p:spPr>
          <a:xfrm>
            <a:off x="1135650" y="2659683"/>
            <a:ext cx="40980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15/07/2026  Das 09h às 12h</a:t>
            </a:r>
          </a:p>
        </p:txBody>
      </p:sp>
    </p:spTree>
    <p:extLst>
      <p:ext uri="{BB962C8B-B14F-4D97-AF65-F5344CB8AC3E}">
        <p14:creationId xmlns:p14="http://schemas.microsoft.com/office/powerpoint/2010/main" val="696507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DB97C9B-EE0E-2A7A-4FE5-C9B265D3E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C06FCE6-C02A-BC66-872E-F64B550DEF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E5BA77A-1BEC-B0EB-001C-99A8ADE0B84A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70C0"/>
                </a:solidFill>
              </a:rPr>
              <a:t>Questão 01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70C0"/>
                </a:solidFill>
              </a:rPr>
              <a:t>De acordo com a Lei de Responsabilidade Fiscal (LRF), a inscrição de Restos a Pagar deve observar principalmente: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0070C0"/>
                </a:solidFill>
              </a:rPr>
              <a:t>A) A existência de autorização legislativa específica.</a:t>
            </a:r>
            <a:br>
              <a:rPr lang="pt-BR" sz="2000" dirty="0">
                <a:solidFill>
                  <a:srgbClr val="0070C0"/>
                </a:solidFill>
              </a:rPr>
            </a:br>
            <a:r>
              <a:rPr lang="pt-BR" sz="2000" dirty="0">
                <a:solidFill>
                  <a:srgbClr val="0070C0"/>
                </a:solidFill>
              </a:rPr>
              <a:t>B) A disponibilidade de caixa por fonte de recurso.</a:t>
            </a:r>
            <a:br>
              <a:rPr lang="pt-BR" sz="2000" dirty="0">
                <a:solidFill>
                  <a:srgbClr val="0070C0"/>
                </a:solidFill>
              </a:rPr>
            </a:br>
            <a:r>
              <a:rPr lang="pt-BR" sz="2000" dirty="0">
                <a:solidFill>
                  <a:srgbClr val="0070C0"/>
                </a:solidFill>
              </a:rPr>
              <a:t>C) O encerramento do exercício financeiro, independentemente de saldo.</a:t>
            </a:r>
            <a:br>
              <a:rPr lang="pt-BR" sz="2000" dirty="0">
                <a:solidFill>
                  <a:srgbClr val="0070C0"/>
                </a:solidFill>
              </a:rPr>
            </a:br>
            <a:r>
              <a:rPr lang="pt-BR" sz="2000" dirty="0">
                <a:solidFill>
                  <a:srgbClr val="0070C0"/>
                </a:solidFill>
              </a:rPr>
              <a:t>D) A aprovação prévia pelo Tribunal de Contas.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432EDF7-7D84-9CAA-19D0-7A2AB0361E8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98152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FF1BAA5-72D5-F21F-29BF-9EC2978A0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AF619DF-16EB-8563-54BC-3B6CB6FF82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A985A72-EA89-5DCC-F7C3-0DCA093CF32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900" b="1" dirty="0">
                <a:solidFill>
                  <a:srgbClr val="0070C0"/>
                </a:solidFill>
              </a:rPr>
              <a:t>Questão 02</a:t>
            </a:r>
          </a:p>
          <a:p>
            <a:pPr algn="just"/>
            <a:r>
              <a:rPr lang="pt-BR" sz="1900" dirty="0">
                <a:solidFill>
                  <a:srgbClr val="0070C0"/>
                </a:solidFill>
              </a:rPr>
              <a:t>Sobre a transparência ativa na administração pública, qual é a alternativa correta:</a:t>
            </a:r>
          </a:p>
          <a:p>
            <a:pPr algn="just"/>
            <a:r>
              <a:rPr lang="pt-BR" sz="1900" dirty="0">
                <a:solidFill>
                  <a:srgbClr val="0070C0"/>
                </a:solidFill>
              </a:rPr>
              <a:t>A) A divulgação de informações em arquivos PDF escaneados atende plenamente às exigências da Lei de Acesso à Informação.</a:t>
            </a:r>
          </a:p>
          <a:p>
            <a:pPr algn="just"/>
            <a:r>
              <a:rPr lang="pt-BR" sz="1900" dirty="0">
                <a:solidFill>
                  <a:srgbClr val="0070C0"/>
                </a:solidFill>
              </a:rPr>
              <a:t>B) A ausência de divulgação nominal da remuneração bruta dos servidores caracteriza descumprimento da Lei de Acesso à Informação.</a:t>
            </a:r>
          </a:p>
          <a:p>
            <a:pPr algn="just"/>
            <a:r>
              <a:rPr lang="pt-BR" sz="1900" dirty="0">
                <a:solidFill>
                  <a:srgbClr val="0070C0"/>
                </a:solidFill>
              </a:rPr>
              <a:t>C) O Portal da Transparência pode omitir o nome do favorecido e a descrição da despesa, desde que publique o valor gasto.</a:t>
            </a:r>
          </a:p>
          <a:p>
            <a:pPr algn="just"/>
            <a:r>
              <a:rPr lang="pt-BR" sz="1900" dirty="0">
                <a:solidFill>
                  <a:srgbClr val="0070C0"/>
                </a:solidFill>
              </a:rPr>
              <a:t>D) A existência de um Portal da Transparência, ainda que inoperante, é suficiente para atender às exigências legais.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3192072-9947-9FB1-8B70-0F61FF5C361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25055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12EA52B-50A7-B951-E9D1-698BA3A6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1902E727-8DF0-42AC-73AD-F27385E3FD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3351664-52A5-31FE-6B6B-F42A168FB837}"/>
              </a:ext>
            </a:extLst>
          </p:cNvPr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2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7F100D7D-2934-0F40-3EFB-91F8E041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02501E28-2706-CAB6-01F7-3E7445743B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AF65CD7-9346-5398-A13E-C06D47054FFC}"/>
              </a:ext>
            </a:extLst>
          </p:cNvPr>
          <p:cNvSpPr txBox="1"/>
          <p:nvPr/>
        </p:nvSpPr>
        <p:spPr>
          <a:xfrm>
            <a:off x="1135650" y="619563"/>
            <a:ext cx="68727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dirty="0">
                <a:solidFill>
                  <a:srgbClr val="00B0F0"/>
                </a:solidFill>
              </a:rPr>
              <a:t>Seja a diferença que transforma a Gestão Pública!</a:t>
            </a:r>
            <a:endParaRPr lang="pt-BR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BR" sz="60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lvl="0" algn="ctr"/>
            <a:r>
              <a:rPr lang="pt-BR" sz="6000" b="1" dirty="0">
                <a:solidFill>
                  <a:srgbClr val="00B0F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Venha!!!</a:t>
            </a:r>
            <a:endParaRPr lang="pt-BR" sz="6000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1291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A6D2E93A-0763-C3C1-247A-9E28B00D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AAE13CD1-365A-804C-8626-DF2659DD93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DF583E57-ADD7-02F1-2A9B-28D29C22E6AE}"/>
              </a:ext>
            </a:extLst>
          </p:cNvPr>
          <p:cNvSpPr txBox="1"/>
          <p:nvPr/>
        </p:nvSpPr>
        <p:spPr>
          <a:xfrm>
            <a:off x="1049022" y="340385"/>
            <a:ext cx="6872700" cy="477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na Unyflex desde 2020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Treinador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lang="pt-BR" sz="2000" dirty="0">
              <a:solidFill>
                <a:schemeClr val="bg1"/>
              </a:solidFill>
              <a:highlight>
                <a:srgbClr val="00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19AC81-A9F9-4742-1969-EB94139CC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270" y="2196364"/>
            <a:ext cx="2028440" cy="20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62042" y="206041"/>
            <a:ext cx="8981947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700"/>
              </a:spcAft>
            </a:pPr>
            <a:r>
              <a:rPr lang="pt-BR" sz="2200" dirty="0"/>
              <a:t>1 Principais motivos de irregularidades nas contas municipais.</a:t>
            </a:r>
          </a:p>
          <a:p>
            <a:pPr>
              <a:spcAft>
                <a:spcPts val="700"/>
              </a:spcAft>
            </a:pPr>
            <a:r>
              <a:rPr lang="pt-BR" sz="2200" dirty="0"/>
              <a:t>2 Gestão de restos a pagar e a conformidade com a LRF.</a:t>
            </a:r>
          </a:p>
          <a:p>
            <a:pPr>
              <a:spcAft>
                <a:spcPts val="700"/>
              </a:spcAft>
            </a:pPr>
            <a:r>
              <a:rPr lang="pt-BR" sz="2200" dirty="0"/>
              <a:t>3 Disponibilidade de caixa e "recursos vinculados".</a:t>
            </a:r>
          </a:p>
          <a:p>
            <a:pPr>
              <a:spcAft>
                <a:spcPts val="700"/>
              </a:spcAft>
            </a:pPr>
            <a:r>
              <a:rPr lang="pt-BR" sz="2200" dirty="0"/>
              <a:t>4 Conciliação bancária: Erros frequentes que geram ressalvas.</a:t>
            </a:r>
          </a:p>
          <a:p>
            <a:pPr>
              <a:spcAft>
                <a:spcPts val="700"/>
              </a:spcAft>
            </a:pPr>
            <a:r>
              <a:rPr lang="pt-BR" sz="2200" dirty="0"/>
              <a:t>5 Transparência ativa e o Portal da Transparência.</a:t>
            </a:r>
          </a:p>
          <a:p>
            <a:pPr>
              <a:spcAft>
                <a:spcPts val="700"/>
              </a:spcAft>
            </a:pPr>
            <a:r>
              <a:rPr lang="pt-BR" sz="2200" dirty="0"/>
              <a:t>6 Acompanhamento de índices em tempo real.</a:t>
            </a:r>
          </a:p>
          <a:p>
            <a:pPr>
              <a:spcAft>
                <a:spcPts val="700"/>
              </a:spcAft>
            </a:pPr>
            <a:r>
              <a:rPr lang="pt-BR" sz="2200" dirty="0"/>
              <a:t>7 Defesa em processos de contas: Prazos e argumentos técnicos.</a:t>
            </a:r>
          </a:p>
          <a:p>
            <a:pPr>
              <a:spcAft>
                <a:spcPts val="700"/>
              </a:spcAft>
            </a:pPr>
            <a:r>
              <a:rPr lang="pt-BR" sz="2100" dirty="0"/>
              <a:t>8 Dica de IA: Análise preditiva de inconsistências antes do envio de </a:t>
            </a:r>
            <a:r>
              <a:rPr lang="pt-BR" sz="1900" dirty="0"/>
              <a:t>dados.</a:t>
            </a:r>
          </a:p>
          <a:p>
            <a:pPr>
              <a:spcAft>
                <a:spcPts val="700"/>
              </a:spcAft>
            </a:pPr>
            <a:r>
              <a:rPr lang="pt-BR" sz="2200" dirty="0"/>
              <a:t>9 Dica de IA: Ferramentas que resumem acórdãos e decisões do </a:t>
            </a:r>
            <a:r>
              <a:rPr lang="pt-BR" sz="1800" dirty="0"/>
              <a:t>TCE.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D2616B3-C943-9132-7F37-E4103E73A9F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7007F0F-1107-0661-7D5B-3469146D1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32E017D-A81D-3438-EB4E-605866686D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DB41927-3F58-C5A2-2F39-9D381A01800C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1. Principais Motivos de Irregularidades nas Contas Municipais</a:t>
            </a:r>
          </a:p>
          <a:p>
            <a:pPr algn="just"/>
            <a:r>
              <a:rPr lang="pt-BR" sz="2200" dirty="0"/>
              <a:t>A reprovação de contas decorre, em quase totalidade, de um núcleo de vícios insanáveis. (TCE-PR)</a:t>
            </a:r>
          </a:p>
          <a:p>
            <a:pPr algn="just"/>
            <a:r>
              <a:rPr lang="pt-BR" sz="2100" dirty="0">
                <a:hlinkClick r:id="rId4"/>
              </a:rPr>
              <a:t>https://servicos.tce.pr.gov.br/servicos/srv_ExibirRelatorios.aspx?t=37</a:t>
            </a:r>
            <a:endParaRPr lang="pt-BR" sz="2100" dirty="0"/>
          </a:p>
          <a:p>
            <a:pPr algn="just"/>
            <a:r>
              <a:rPr lang="pt-BR" sz="2200" dirty="0">
                <a:highlight>
                  <a:srgbClr val="C0C0C0"/>
                </a:highlight>
              </a:rPr>
              <a:t>1. Gestão Fiscal e Tributária: </a:t>
            </a:r>
            <a:r>
              <a:rPr lang="pt-BR" sz="2200" dirty="0">
                <a:solidFill>
                  <a:srgbClr val="FF0000"/>
                </a:solidFill>
                <a:highlight>
                  <a:srgbClr val="C0C0C0"/>
                </a:highlight>
              </a:rPr>
              <a:t>Ausência de fiscalização de contribuintes do Simples Nacional e inconsistências no registro de créditos tributários </a:t>
            </a:r>
          </a:p>
          <a:p>
            <a:pPr algn="just"/>
            <a:r>
              <a:rPr lang="pt-BR" sz="2200" dirty="0">
                <a:highlight>
                  <a:srgbClr val="C0C0C0"/>
                </a:highlight>
              </a:rPr>
              <a:t>2. Controle Interno Inoperante: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Falhas graves na atuação do controle interno, com pagamentos a servidores fantasmas e ausência de fiscalização</a:t>
            </a:r>
            <a:r>
              <a:rPr lang="pt-BR" sz="2200" dirty="0">
                <a:highlight>
                  <a:srgbClr val="C0C0C0"/>
                </a:highlight>
              </a:rPr>
              <a:t> </a:t>
            </a:r>
          </a:p>
          <a:p>
            <a:pPr algn="just"/>
            <a:r>
              <a:rPr lang="pt-BR" sz="2100" dirty="0">
                <a:highlight>
                  <a:srgbClr val="C0C0C0"/>
                </a:highlight>
              </a:rPr>
              <a:t>3. Obras Públicas: </a:t>
            </a:r>
            <a:r>
              <a:rPr lang="pt-BR" sz="2100" dirty="0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</a:rPr>
              <a:t>Paralisação de obras sem justificativa, omissão na fiscalização e dados inconsistentes no sistema SIM-AM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9ED9F860-073C-5782-C5F3-4F5C0C21739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2356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CC5F7A2-D1A0-FD56-0CD1-F1458323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F8A6B9EC-0A9E-33B4-E7DC-90E814AB86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CB6A19B-365C-114B-E479-1D8C0A5CA035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1. Principais Motivos de Irregularidades nas Contas Municipais</a:t>
            </a:r>
          </a:p>
          <a:p>
            <a:pPr algn="just"/>
            <a:r>
              <a:rPr lang="pt-BR" sz="2200" dirty="0"/>
              <a:t>A reprovação de contas de governo decorre, em quase totalidade, de um núcleo de vícios insanáveis.</a:t>
            </a:r>
          </a:p>
          <a:p>
            <a:pPr algn="just"/>
            <a:r>
              <a:rPr lang="pt-BR" sz="2200" dirty="0">
                <a:highlight>
                  <a:srgbClr val="C0C0C0"/>
                </a:highlight>
              </a:rPr>
              <a:t>4. Diárias Irregulares: </a:t>
            </a:r>
            <a:r>
              <a:rPr lang="pt-BR" sz="2200" dirty="0">
                <a:solidFill>
                  <a:srgbClr val="FF0000"/>
                </a:solidFill>
                <a:highlight>
                  <a:srgbClr val="C0C0C0"/>
                </a:highlight>
              </a:rPr>
              <a:t>Pagamento de diárias integrais em dias de retorno de viagem, sem previsão legal para pagamento fracionado </a:t>
            </a:r>
          </a:p>
          <a:p>
            <a:pPr algn="just"/>
            <a:r>
              <a:rPr lang="pt-BR" sz="2200" dirty="0">
                <a:highlight>
                  <a:srgbClr val="C0C0C0"/>
                </a:highlight>
              </a:rPr>
              <a:t>5. Publicidade em Ano Eleitoral: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Gastos com publicidade institucional acima da média histórica no período eleitoral, sem comprovação da finalidade</a:t>
            </a:r>
            <a:r>
              <a:rPr lang="pt-BR" sz="2200" dirty="0">
                <a:highlight>
                  <a:srgbClr val="C0C0C0"/>
                </a:highlight>
              </a:rPr>
              <a:t> </a:t>
            </a:r>
          </a:p>
          <a:p>
            <a:pPr algn="just"/>
            <a:r>
              <a:rPr lang="pt-BR" sz="2200" dirty="0">
                <a:highlight>
                  <a:srgbClr val="C0C0C0"/>
                </a:highlight>
              </a:rPr>
              <a:t>6. Inexecução de Convênios: </a:t>
            </a:r>
            <a:r>
              <a:rPr lang="pt-BR" sz="2200" dirty="0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</a:rPr>
              <a:t>Descumprimento parcial de objeto de convênio, com recursos utilizados em finalidade diversa da acordada</a:t>
            </a:r>
            <a:endParaRPr lang="pt-BR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CE9D7E91-B158-C1AC-B447-E67C8559F83B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4470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BE3587C-9588-E8B5-90A2-3170AB282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77B18512-F980-D2D7-6875-767764AB43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59353E57-A3A1-FC6A-5025-194CCDEFD2B4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1. Principais Motivos de Irregularidades nas Contas Municipais</a:t>
            </a:r>
          </a:p>
          <a:p>
            <a:pPr algn="just"/>
            <a:r>
              <a:rPr lang="pt-BR" sz="2200" dirty="0"/>
              <a:t>A reprovação de contas de governo decorre, em quase totalidade, de um núcleo de vícios insanáveis.</a:t>
            </a:r>
          </a:p>
          <a:p>
            <a:pPr algn="just"/>
            <a:r>
              <a:rPr lang="pt-BR" sz="2200" dirty="0">
                <a:highlight>
                  <a:srgbClr val="C0C0C0"/>
                </a:highlight>
              </a:rPr>
              <a:t>7. Terceirização Ilícita: </a:t>
            </a:r>
            <a:r>
              <a:rPr lang="pt-BR" sz="2200" dirty="0">
                <a:solidFill>
                  <a:srgbClr val="FF0000"/>
                </a:solidFill>
                <a:highlight>
                  <a:srgbClr val="C0C0C0"/>
                </a:highlight>
              </a:rPr>
              <a:t>Repasse de recursos a entidades privadas para execução de serviços públicos essenciais, caracterizando terceirização da mão-de-obra </a:t>
            </a:r>
          </a:p>
          <a:p>
            <a:pPr algn="just"/>
            <a:r>
              <a:rPr lang="pt-BR" sz="2200" dirty="0">
                <a:highlight>
                  <a:srgbClr val="C0C0C0"/>
                </a:highlight>
              </a:rPr>
              <a:t>8. Desídia Processual: </a:t>
            </a:r>
            <a:r>
              <a:rPr lang="pt-BR" sz="2200" dirty="0">
                <a:solidFill>
                  <a:srgbClr val="00B050"/>
                </a:solidFill>
                <a:highlight>
                  <a:srgbClr val="C0C0C0"/>
                </a:highlight>
              </a:rPr>
              <a:t>Omissão de gestores no andamento de execuções fiscais para cobrança de débitos, resultando em prescrição e prejuízo ao erário </a:t>
            </a:r>
          </a:p>
          <a:p>
            <a:pPr algn="just"/>
            <a:r>
              <a:rPr lang="pt-BR" sz="2200" dirty="0">
                <a:highlight>
                  <a:srgbClr val="C0C0C0"/>
                </a:highlight>
              </a:rPr>
              <a:t>9. Admissões Ilegais: </a:t>
            </a:r>
            <a:r>
              <a:rPr lang="pt-BR" sz="2200" dirty="0">
                <a:solidFill>
                  <a:srgbClr val="0070C0"/>
                </a:solidFill>
                <a:highlight>
                  <a:srgbClr val="C0C0C0"/>
                </a:highlight>
              </a:rPr>
              <a:t>Contratação de servidores em período eleitoral e ocupação de cargos comissionados para funções técnicas, violando a Constituição Federal</a:t>
            </a:r>
            <a:endParaRPr lang="pt-BR" sz="2200" dirty="0">
              <a:solidFill>
                <a:srgbClr val="0070C0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CE8119C-221B-DCBF-D109-2763A5765115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8769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A47847B-E645-7D98-0C7E-871D68D98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FD127D1-F205-2A06-D811-2F9DFFCD1A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386D737-E182-AF49-782A-EC6D6E374350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200" b="1" dirty="0"/>
              <a:t>1. Principais Motivos de Irregularidades nas Contas Municipais</a:t>
            </a:r>
          </a:p>
          <a:p>
            <a:pPr algn="just"/>
            <a:r>
              <a:rPr lang="pt-BR" sz="2200" dirty="0"/>
              <a:t>A reprovação de contas de governo decorre, em quase totalidade, de um núcleo de vícios insanáveis.</a:t>
            </a:r>
          </a:p>
          <a:p>
            <a:pPr algn="just"/>
            <a:r>
              <a:rPr lang="pt-BR" sz="2200" dirty="0">
                <a:highlight>
                  <a:srgbClr val="C0C0C0"/>
                </a:highlight>
              </a:rPr>
              <a:t>10. Inconsistências Contábeis e SIAP: </a:t>
            </a:r>
            <a:r>
              <a:rPr lang="pt-BR" sz="2200" dirty="0">
                <a:solidFill>
                  <a:srgbClr val="FF0000"/>
                </a:solidFill>
                <a:highlight>
                  <a:srgbClr val="C0C0C0"/>
                </a:highlight>
              </a:rPr>
              <a:t>Divergências não sanadas em contas bancárias e ausência de correção de dados no sistema previdenciário, impossibilitando o controle externo </a:t>
            </a:r>
          </a:p>
          <a:p>
            <a:pPr algn="just"/>
            <a:br>
              <a:rPr lang="pt-BR" sz="2200" dirty="0"/>
            </a:br>
            <a:r>
              <a:rPr lang="pt-BR" sz="2200" dirty="0"/>
              <a:t>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742DDF4-48E1-DEB1-DC31-D2421919026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Apontamentos Críticos e Jurisprudência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505971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2539</Words>
  <Application>Microsoft Office PowerPoint</Application>
  <PresentationFormat>Apresentação na tela (16:9)</PresentationFormat>
  <Paragraphs>177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Arial</vt:lpstr>
      <vt:lpstr>Montserrat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Nilson</dc:creator>
  <cp:lastModifiedBy>Nilson</cp:lastModifiedBy>
  <cp:revision>106</cp:revision>
  <dcterms:modified xsi:type="dcterms:W3CDTF">2026-07-13T13:41:23Z</dcterms:modified>
</cp:coreProperties>
</file>